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B185340-4A9D-4A61-A8E2-3BBCFD58116A}">
  <a:tblStyle styleId="{DB185340-4A9D-4A61-A8E2-3BBCFD58116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8dff16fe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8dff16fe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8dfa245b0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8dfa245b0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8dfa245b0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8dfa245b0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8dfa245b0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8dfa245b0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8dfa245b0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dfa245b0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8dfa245b0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dfa245b0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8dfa245b0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8dfa245b0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8dff16fe9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8dff16fe9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8dfa245b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8dfa245b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2010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 Features - Day3</a:t>
            </a:r>
            <a:endParaRPr/>
          </a:p>
        </p:txBody>
      </p:sp>
      <p:sp>
        <p:nvSpPr>
          <p:cNvPr id="55" name="Google Shape;55;p13"/>
          <p:cNvSpPr txBox="1"/>
          <p:nvPr>
            <p:ph idx="1" type="body"/>
          </p:nvPr>
        </p:nvSpPr>
        <p:spPr>
          <a:xfrm>
            <a:off x="311700" y="7737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SQL sheets for Govt. record and Data Analytics</a:t>
            </a:r>
            <a:endParaRPr/>
          </a:p>
          <a:p>
            <a:pPr indent="-342900" lvl="0" marL="457200" rtl="0" algn="l">
              <a:spcBef>
                <a:spcPts val="0"/>
              </a:spcBef>
              <a:spcAft>
                <a:spcPts val="0"/>
              </a:spcAft>
              <a:buSzPts val="1800"/>
              <a:buChar char="●"/>
            </a:pPr>
            <a:r>
              <a:rPr lang="en"/>
              <a:t>SMS facility based on Red Dot Algorithm</a:t>
            </a:r>
            <a:endParaRPr/>
          </a:p>
          <a:p>
            <a:pPr indent="-342900" lvl="0" marL="457200" rtl="0" algn="l">
              <a:spcBef>
                <a:spcPts val="0"/>
              </a:spcBef>
              <a:spcAft>
                <a:spcPts val="0"/>
              </a:spcAft>
              <a:buSzPts val="1800"/>
              <a:buChar char="●"/>
            </a:pPr>
            <a:r>
              <a:rPr lang="en"/>
              <a:t>Emergency Features Added</a:t>
            </a:r>
            <a:endParaRPr/>
          </a:p>
          <a:p>
            <a:pPr indent="-342900" lvl="0" marL="457200" rtl="0" algn="l">
              <a:spcBef>
                <a:spcPts val="0"/>
              </a:spcBef>
              <a:spcAft>
                <a:spcPts val="0"/>
              </a:spcAft>
              <a:buSzPts val="1800"/>
              <a:buChar char="●"/>
            </a:pPr>
            <a:r>
              <a:rPr lang="en"/>
              <a:t>UI of Mobile app and Website are updated</a:t>
            </a:r>
            <a:endParaRPr/>
          </a:p>
          <a:p>
            <a:pPr indent="0" lvl="0" marL="457200" rtl="0" algn="l">
              <a:spcBef>
                <a:spcPts val="1600"/>
              </a:spcBef>
              <a:spcAft>
                <a:spcPts val="1600"/>
              </a:spcAft>
              <a:buNone/>
            </a:pPr>
            <a:r>
              <a:t/>
            </a:r>
            <a:endParaRPr/>
          </a:p>
        </p:txBody>
      </p:sp>
      <p:sp>
        <p:nvSpPr>
          <p:cNvPr id="56" name="Google Shape;56;p13"/>
          <p:cNvSpPr txBox="1"/>
          <p:nvPr>
            <p:ph type="title"/>
          </p:nvPr>
        </p:nvSpPr>
        <p:spPr>
          <a:xfrm>
            <a:off x="433625" y="22854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Customer Attraction and </a:t>
            </a:r>
            <a:r>
              <a:rPr lang="en"/>
              <a:t>Advertisement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Junk and Resource Management- Aghnya</a:t>
            </a:r>
            <a:endParaRPr/>
          </a:p>
        </p:txBody>
      </p:sp>
      <p:sp>
        <p:nvSpPr>
          <p:cNvPr id="62" name="Google Shape;62;p14"/>
          <p:cNvSpPr txBox="1"/>
          <p:nvPr>
            <p:ph idx="1" type="body"/>
          </p:nvPr>
        </p:nvSpPr>
        <p:spPr>
          <a:xfrm>
            <a:off x="311700" y="1017725"/>
            <a:ext cx="8520600" cy="1923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Only if the Model Confidence for an animal in image is greater than </a:t>
            </a:r>
            <a:r>
              <a:rPr lang="en" sz="1500"/>
              <a:t>threshold</a:t>
            </a:r>
            <a:r>
              <a:rPr lang="en" sz="1500"/>
              <a:t> (70%), the image is stored, put in database, and processed further</a:t>
            </a:r>
            <a:endParaRPr sz="1500"/>
          </a:p>
          <a:p>
            <a:pPr indent="-323850" lvl="0" marL="457200" rtl="0" algn="l">
              <a:spcBef>
                <a:spcPts val="0"/>
              </a:spcBef>
              <a:spcAft>
                <a:spcPts val="0"/>
              </a:spcAft>
              <a:buSzPts val="1500"/>
              <a:buChar char="●"/>
            </a:pPr>
            <a:r>
              <a:rPr lang="en" sz="1500"/>
              <a:t>If a user </a:t>
            </a:r>
            <a:r>
              <a:rPr lang="en" sz="1500"/>
              <a:t>continuously</a:t>
            </a:r>
            <a:r>
              <a:rPr lang="en" sz="1500"/>
              <a:t>, puts up false images. He/she can be banned after warnings</a:t>
            </a:r>
            <a:endParaRPr sz="1500"/>
          </a:p>
          <a:p>
            <a:pPr indent="-323850" lvl="0" marL="457200" rtl="0" algn="l">
              <a:spcBef>
                <a:spcPts val="0"/>
              </a:spcBef>
              <a:spcAft>
                <a:spcPts val="0"/>
              </a:spcAft>
              <a:buSzPts val="1500"/>
              <a:buChar char="●"/>
            </a:pPr>
            <a:r>
              <a:rPr lang="en" sz="1500"/>
              <a:t>After Model, A physical Layer is also kept, to remove other false images, that may appear true to model</a:t>
            </a:r>
            <a:endParaRPr sz="1500"/>
          </a:p>
          <a:p>
            <a:pPr indent="-323850" lvl="0" marL="457200" rtl="0" algn="l">
              <a:spcBef>
                <a:spcPts val="0"/>
              </a:spcBef>
              <a:spcAft>
                <a:spcPts val="0"/>
              </a:spcAft>
              <a:buSzPts val="1500"/>
              <a:buChar char="●"/>
            </a:pPr>
            <a:r>
              <a:rPr b="1" lang="en" sz="1500"/>
              <a:t>As, data increase, the </a:t>
            </a:r>
            <a:r>
              <a:rPr b="1" lang="en" sz="1500"/>
              <a:t>mentioned</a:t>
            </a:r>
            <a:r>
              <a:rPr b="1" lang="en" sz="1500"/>
              <a:t> step, can be completely automated</a:t>
            </a:r>
            <a:r>
              <a:rPr lang="en" sz="1500"/>
              <a:t>  </a:t>
            </a:r>
            <a:endParaRPr sz="1500"/>
          </a:p>
        </p:txBody>
      </p:sp>
      <p:pic>
        <p:nvPicPr>
          <p:cNvPr id="63" name="Google Shape;63;p14"/>
          <p:cNvPicPr preferRelativeResize="0"/>
          <p:nvPr/>
        </p:nvPicPr>
        <p:blipFill rotWithShape="1">
          <a:blip r:embed="rId3">
            <a:alphaModFix/>
          </a:blip>
          <a:srcRect b="7723" l="0" r="0" t="0"/>
          <a:stretch/>
        </p:blipFill>
        <p:spPr>
          <a:xfrm>
            <a:off x="152400" y="2808900"/>
            <a:ext cx="2580526" cy="1751124"/>
          </a:xfrm>
          <a:prstGeom prst="rect">
            <a:avLst/>
          </a:prstGeom>
          <a:noFill/>
          <a:ln>
            <a:noFill/>
          </a:ln>
        </p:spPr>
      </p:pic>
      <p:pic>
        <p:nvPicPr>
          <p:cNvPr id="64" name="Google Shape;64;p14"/>
          <p:cNvPicPr preferRelativeResize="0"/>
          <p:nvPr/>
        </p:nvPicPr>
        <p:blipFill>
          <a:blip r:embed="rId4">
            <a:alphaModFix/>
          </a:blip>
          <a:stretch>
            <a:fillRect/>
          </a:stretch>
        </p:blipFill>
        <p:spPr>
          <a:xfrm>
            <a:off x="3134998" y="2768225"/>
            <a:ext cx="2580525" cy="1751126"/>
          </a:xfrm>
          <a:prstGeom prst="rect">
            <a:avLst/>
          </a:prstGeom>
          <a:noFill/>
          <a:ln>
            <a:noFill/>
          </a:ln>
        </p:spPr>
      </p:pic>
      <p:pic>
        <p:nvPicPr>
          <p:cNvPr id="65" name="Google Shape;65;p14"/>
          <p:cNvPicPr preferRelativeResize="0"/>
          <p:nvPr/>
        </p:nvPicPr>
        <p:blipFill>
          <a:blip r:embed="rId5">
            <a:alphaModFix/>
          </a:blip>
          <a:stretch>
            <a:fillRect/>
          </a:stretch>
        </p:blipFill>
        <p:spPr>
          <a:xfrm>
            <a:off x="6117575" y="2768225"/>
            <a:ext cx="2857029" cy="1751124"/>
          </a:xfrm>
          <a:prstGeom prst="rect">
            <a:avLst/>
          </a:prstGeom>
          <a:noFill/>
          <a:ln>
            <a:noFill/>
          </a:ln>
        </p:spPr>
      </p:pic>
      <p:sp>
        <p:nvSpPr>
          <p:cNvPr id="66" name="Google Shape;66;p14"/>
          <p:cNvSpPr txBox="1"/>
          <p:nvPr/>
        </p:nvSpPr>
        <p:spPr>
          <a:xfrm>
            <a:off x="164675" y="4600700"/>
            <a:ext cx="2580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t>FALSE IMAGE filtered by Model</a:t>
            </a:r>
            <a:endParaRPr sz="1300"/>
          </a:p>
        </p:txBody>
      </p:sp>
      <p:sp>
        <p:nvSpPr>
          <p:cNvPr id="67" name="Google Shape;67;p14"/>
          <p:cNvSpPr txBox="1"/>
          <p:nvPr/>
        </p:nvSpPr>
        <p:spPr>
          <a:xfrm>
            <a:off x="3134963" y="4560025"/>
            <a:ext cx="2580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t>FALSE IMAGE detected true by model and filtered physically</a:t>
            </a:r>
            <a:endParaRPr sz="1300"/>
          </a:p>
        </p:txBody>
      </p:sp>
      <p:sp>
        <p:nvSpPr>
          <p:cNvPr id="68" name="Google Shape;68;p14"/>
          <p:cNvSpPr txBox="1"/>
          <p:nvPr/>
        </p:nvSpPr>
        <p:spPr>
          <a:xfrm>
            <a:off x="6105275" y="4560025"/>
            <a:ext cx="28569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t>True Image stored, and resolved</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Junk and Resource Management- Aghnya</a:t>
            </a:r>
            <a:endParaRPr/>
          </a:p>
        </p:txBody>
      </p:sp>
      <p:sp>
        <p:nvSpPr>
          <p:cNvPr id="74" name="Google Shape;74;p15"/>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We take full responsibility of our Software solution, Special care has been taken, while developing solutions like mobile app, Website, SMS etc for our end-users. Our users, don’t have to worry about, Resource management, Project Scaling, Deploying, Networking etc. After Discussing the Revenue yesterday, let’s discuss effective needs p.m.</a:t>
            </a:r>
            <a:endParaRPr sz="1200"/>
          </a:p>
        </p:txBody>
      </p:sp>
      <p:graphicFrame>
        <p:nvGraphicFramePr>
          <p:cNvPr id="75" name="Google Shape;75;p15"/>
          <p:cNvGraphicFramePr/>
          <p:nvPr/>
        </p:nvGraphicFramePr>
        <p:xfrm>
          <a:off x="25413" y="1825500"/>
          <a:ext cx="3000000" cy="3000000"/>
        </p:xfrm>
        <a:graphic>
          <a:graphicData uri="http://schemas.openxmlformats.org/drawingml/2006/table">
            <a:tbl>
              <a:tblPr>
                <a:noFill/>
                <a:tableStyleId>{DB185340-4A9D-4A61-A8E2-3BBCFD58116A}</a:tableStyleId>
              </a:tblPr>
              <a:tblGrid>
                <a:gridCol w="1983825"/>
                <a:gridCol w="2574175"/>
                <a:gridCol w="2574175"/>
                <a:gridCol w="1986400"/>
              </a:tblGrid>
              <a:tr h="760800">
                <a:tc>
                  <a:txBody>
                    <a:bodyPr/>
                    <a:lstStyle/>
                    <a:p>
                      <a:pPr indent="0" lvl="0" marL="0" rtl="0" algn="l">
                        <a:spcBef>
                          <a:spcPts val="0"/>
                        </a:spcBef>
                        <a:spcAft>
                          <a:spcPts val="0"/>
                        </a:spcAft>
                        <a:buNone/>
                      </a:pPr>
                      <a:r>
                        <a:rPr lang="en" sz="1300"/>
                        <a:t>Images (Complaints) p.m.</a:t>
                      </a:r>
                      <a:endParaRPr sz="1300"/>
                    </a:p>
                    <a:p>
                      <a:pPr indent="0" lvl="0" marL="0" rtl="0" algn="l">
                        <a:spcBef>
                          <a:spcPts val="0"/>
                        </a:spcBef>
                        <a:spcAft>
                          <a:spcPts val="0"/>
                        </a:spcAft>
                        <a:buNone/>
                      </a:pPr>
                      <a:r>
                        <a:rPr lang="en" sz="1300"/>
                        <a:t>(App+CCTV)</a:t>
                      </a:r>
                      <a:endParaRPr sz="1300"/>
                    </a:p>
                  </a:txBody>
                  <a:tcPr marT="91425" marB="91425" marR="91425" marL="91425"/>
                </a:tc>
                <a:tc>
                  <a:txBody>
                    <a:bodyPr/>
                    <a:lstStyle/>
                    <a:p>
                      <a:pPr indent="0" lvl="0" marL="0" rtl="0" algn="l">
                        <a:spcBef>
                          <a:spcPts val="0"/>
                        </a:spcBef>
                        <a:spcAft>
                          <a:spcPts val="0"/>
                        </a:spcAft>
                        <a:buNone/>
                      </a:pPr>
                      <a:r>
                        <a:rPr lang="en" sz="1300"/>
                        <a:t>Total Storage (2mb/img)</a:t>
                      </a:r>
                      <a:endParaRPr sz="1300"/>
                    </a:p>
                    <a:p>
                      <a:pPr indent="0" lvl="0" marL="0" rtl="0" algn="l">
                        <a:spcBef>
                          <a:spcPts val="0"/>
                        </a:spcBef>
                        <a:spcAft>
                          <a:spcPts val="0"/>
                        </a:spcAft>
                        <a:buClr>
                          <a:schemeClr val="dk1"/>
                        </a:buClr>
                        <a:buSzPts val="1100"/>
                        <a:buFont typeface="Arial"/>
                        <a:buNone/>
                      </a:pPr>
                      <a:r>
                        <a:rPr b="1" lang="en" sz="1000">
                          <a:solidFill>
                            <a:schemeClr val="dk1"/>
                          </a:solidFill>
                        </a:rPr>
                        <a:t>{Considering all Complaints actually had animals}</a:t>
                      </a:r>
                      <a:endParaRPr sz="1300"/>
                    </a:p>
                  </a:txBody>
                  <a:tcPr marT="91425" marB="91425" marR="91425" marL="91425"/>
                </a:tc>
                <a:tc>
                  <a:txBody>
                    <a:bodyPr/>
                    <a:lstStyle/>
                    <a:p>
                      <a:pPr indent="0" lvl="0" marL="0" rtl="0" algn="l">
                        <a:spcBef>
                          <a:spcPts val="0"/>
                        </a:spcBef>
                        <a:spcAft>
                          <a:spcPts val="0"/>
                        </a:spcAft>
                        <a:buNone/>
                      </a:pPr>
                      <a:r>
                        <a:rPr lang="en" sz="1300"/>
                        <a:t>Effective storage</a:t>
                      </a:r>
                      <a:endParaRPr sz="1300"/>
                    </a:p>
                    <a:p>
                      <a:pPr indent="0" lvl="0" marL="0" rtl="0" algn="l">
                        <a:spcBef>
                          <a:spcPts val="0"/>
                        </a:spcBef>
                        <a:spcAft>
                          <a:spcPts val="0"/>
                        </a:spcAft>
                        <a:buNone/>
                      </a:pPr>
                      <a:r>
                        <a:rPr b="1" lang="en" sz="1000"/>
                        <a:t>{Considering all Complaints were accepted} - deleting accepted images every week after resolving</a:t>
                      </a:r>
                      <a:endParaRPr b="1" sz="1000"/>
                    </a:p>
                  </a:txBody>
                  <a:tcPr marT="91425" marB="91425" marR="91425" marL="91425"/>
                </a:tc>
                <a:tc>
                  <a:txBody>
                    <a:bodyPr/>
                    <a:lstStyle/>
                    <a:p>
                      <a:pPr indent="0" lvl="0" marL="0" rtl="0" algn="l">
                        <a:spcBef>
                          <a:spcPts val="0"/>
                        </a:spcBef>
                        <a:spcAft>
                          <a:spcPts val="0"/>
                        </a:spcAft>
                        <a:buNone/>
                      </a:pPr>
                      <a:r>
                        <a:rPr lang="en" sz="1100"/>
                        <a:t>Others (Temp files, Text Data etc) Creation </a:t>
                      </a:r>
                      <a:endParaRPr sz="1100"/>
                    </a:p>
                  </a:txBody>
                  <a:tcPr marT="91425" marB="91425" marR="91425" marL="91425"/>
                </a:tc>
              </a:tr>
              <a:tr h="845025">
                <a:tc>
                  <a:txBody>
                    <a:bodyPr/>
                    <a:lstStyle/>
                    <a:p>
                      <a:pPr indent="0" lvl="0" marL="0" rtl="0" algn="l">
                        <a:spcBef>
                          <a:spcPts val="0"/>
                        </a:spcBef>
                        <a:spcAft>
                          <a:spcPts val="0"/>
                        </a:spcAft>
                        <a:buNone/>
                      </a:pPr>
                      <a:r>
                        <a:rPr lang="en" sz="1300"/>
                        <a:t>1000 p.m.</a:t>
                      </a:r>
                      <a:endParaRPr sz="1300"/>
                    </a:p>
                    <a:p>
                      <a:pPr indent="0" lvl="0" marL="0" rtl="0" algn="l">
                        <a:spcBef>
                          <a:spcPts val="0"/>
                        </a:spcBef>
                        <a:spcAft>
                          <a:spcPts val="0"/>
                        </a:spcAft>
                        <a:buNone/>
                      </a:pPr>
                      <a:r>
                        <a:rPr lang="en" sz="1300"/>
                        <a:t>(avg. 250 img/week)</a:t>
                      </a:r>
                      <a:endParaRPr sz="1300"/>
                    </a:p>
                  </a:txBody>
                  <a:tcPr marT="91425" marB="91425" marR="91425" marL="91425"/>
                </a:tc>
                <a:tc>
                  <a:txBody>
                    <a:bodyPr/>
                    <a:lstStyle/>
                    <a:p>
                      <a:pPr indent="0" lvl="0" marL="0" rtl="0" algn="l">
                        <a:spcBef>
                          <a:spcPts val="0"/>
                        </a:spcBef>
                        <a:spcAft>
                          <a:spcPts val="0"/>
                        </a:spcAft>
                        <a:buNone/>
                      </a:pPr>
                      <a:r>
                        <a:rPr lang="en" sz="1300"/>
                        <a:t>2GB</a:t>
                      </a:r>
                      <a:endParaRPr sz="1300"/>
                    </a:p>
                  </a:txBody>
                  <a:tcPr marT="91425" marB="91425" marR="91425" marL="91425"/>
                </a:tc>
                <a:tc>
                  <a:txBody>
                    <a:bodyPr/>
                    <a:lstStyle/>
                    <a:p>
                      <a:pPr indent="0" lvl="0" marL="0" rtl="0" algn="l">
                        <a:spcBef>
                          <a:spcPts val="0"/>
                        </a:spcBef>
                        <a:spcAft>
                          <a:spcPts val="0"/>
                        </a:spcAft>
                        <a:buNone/>
                      </a:pPr>
                      <a:r>
                        <a:rPr lang="en" sz="1300"/>
                        <a:t>0.5GB </a:t>
                      </a:r>
                      <a:endParaRPr sz="1300"/>
                    </a:p>
                  </a:txBody>
                  <a:tcPr marT="91425" marB="91425" marR="91425" marL="91425"/>
                </a:tc>
                <a:tc>
                  <a:txBody>
                    <a:bodyPr/>
                    <a:lstStyle/>
                    <a:p>
                      <a:pPr indent="0" lvl="0" marL="0" rtl="0" algn="l">
                        <a:spcBef>
                          <a:spcPts val="0"/>
                        </a:spcBef>
                        <a:spcAft>
                          <a:spcPts val="0"/>
                        </a:spcAft>
                        <a:buNone/>
                      </a:pPr>
                      <a:r>
                        <a:rPr lang="en" sz="1300"/>
                        <a:t>2mb+ few Kb’s of text data and SQL</a:t>
                      </a:r>
                      <a:endParaRPr sz="1300"/>
                    </a:p>
                  </a:txBody>
                  <a:tcPr marT="91425" marB="91425" marR="91425" marL="91425"/>
                </a:tc>
              </a:tr>
              <a:tr h="845025">
                <a:tc>
                  <a:txBody>
                    <a:bodyPr/>
                    <a:lstStyle/>
                    <a:p>
                      <a:pPr indent="0" lvl="0" marL="0" rtl="0" algn="l">
                        <a:spcBef>
                          <a:spcPts val="0"/>
                        </a:spcBef>
                        <a:spcAft>
                          <a:spcPts val="0"/>
                        </a:spcAft>
                        <a:buNone/>
                      </a:pPr>
                      <a:r>
                        <a:rPr lang="en" sz="1300"/>
                        <a:t>10,000 p.m</a:t>
                      </a:r>
                      <a:endParaRPr sz="1300"/>
                    </a:p>
                    <a:p>
                      <a:pPr indent="0" lvl="0" marL="0" rtl="0" algn="l">
                        <a:spcBef>
                          <a:spcPts val="0"/>
                        </a:spcBef>
                        <a:spcAft>
                          <a:spcPts val="0"/>
                        </a:spcAft>
                        <a:buClr>
                          <a:schemeClr val="dk1"/>
                        </a:buClr>
                        <a:buSzPts val="1100"/>
                        <a:buFont typeface="Arial"/>
                        <a:buNone/>
                      </a:pPr>
                      <a:r>
                        <a:rPr lang="en" sz="1300">
                          <a:solidFill>
                            <a:schemeClr val="dk1"/>
                          </a:solidFill>
                        </a:rPr>
                        <a:t>(avg. 2500 img/week)</a:t>
                      </a:r>
                      <a:endParaRPr sz="1300"/>
                    </a:p>
                  </a:txBody>
                  <a:tcPr marT="91425" marB="91425" marR="91425" marL="91425"/>
                </a:tc>
                <a:tc>
                  <a:txBody>
                    <a:bodyPr/>
                    <a:lstStyle/>
                    <a:p>
                      <a:pPr indent="0" lvl="0" marL="0" rtl="0" algn="l">
                        <a:spcBef>
                          <a:spcPts val="0"/>
                        </a:spcBef>
                        <a:spcAft>
                          <a:spcPts val="0"/>
                        </a:spcAft>
                        <a:buNone/>
                      </a:pPr>
                      <a:r>
                        <a:rPr lang="en" sz="1300"/>
                        <a:t>20GB</a:t>
                      </a:r>
                      <a:endParaRPr sz="1300"/>
                    </a:p>
                  </a:txBody>
                  <a:tcPr marT="91425" marB="91425" marR="91425" marL="91425"/>
                </a:tc>
                <a:tc>
                  <a:txBody>
                    <a:bodyPr/>
                    <a:lstStyle/>
                    <a:p>
                      <a:pPr indent="0" lvl="0" marL="0" rtl="0" algn="l">
                        <a:spcBef>
                          <a:spcPts val="0"/>
                        </a:spcBef>
                        <a:spcAft>
                          <a:spcPts val="0"/>
                        </a:spcAft>
                        <a:buNone/>
                      </a:pPr>
                      <a:r>
                        <a:rPr lang="en" sz="1300"/>
                        <a:t>5GB</a:t>
                      </a:r>
                      <a:endParaRPr sz="13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solidFill>
                            <a:schemeClr val="dk1"/>
                          </a:solidFill>
                        </a:rPr>
                        <a:t>2mb+ few Kb’s of text data and SQL</a:t>
                      </a:r>
                      <a:endParaRPr sz="1300"/>
                    </a:p>
                  </a:txBody>
                  <a:tcPr marT="91425" marB="91425" marR="91425" marL="91425"/>
                </a:tc>
              </a:tr>
              <a:tr h="845025">
                <a:tc>
                  <a:txBody>
                    <a:bodyPr/>
                    <a:lstStyle/>
                    <a:p>
                      <a:pPr indent="0" lvl="0" marL="0" rtl="0" algn="l">
                        <a:spcBef>
                          <a:spcPts val="0"/>
                        </a:spcBef>
                        <a:spcAft>
                          <a:spcPts val="0"/>
                        </a:spcAft>
                        <a:buNone/>
                      </a:pPr>
                      <a:r>
                        <a:rPr lang="en" sz="1300"/>
                        <a:t>1,00,000 p.m</a:t>
                      </a:r>
                      <a:endParaRPr sz="1300"/>
                    </a:p>
                    <a:p>
                      <a:pPr indent="0" lvl="0" marL="0" rtl="0" algn="l">
                        <a:spcBef>
                          <a:spcPts val="0"/>
                        </a:spcBef>
                        <a:spcAft>
                          <a:spcPts val="0"/>
                        </a:spcAft>
                        <a:buClr>
                          <a:schemeClr val="dk1"/>
                        </a:buClr>
                        <a:buSzPts val="1100"/>
                        <a:buFont typeface="Arial"/>
                        <a:buNone/>
                      </a:pPr>
                      <a:r>
                        <a:rPr lang="en" sz="1300">
                          <a:solidFill>
                            <a:schemeClr val="dk1"/>
                          </a:solidFill>
                        </a:rPr>
                        <a:t>(avg. 250 img/week)</a:t>
                      </a:r>
                      <a:endParaRPr sz="1300"/>
                    </a:p>
                  </a:txBody>
                  <a:tcPr marT="91425" marB="91425" marR="91425" marL="91425"/>
                </a:tc>
                <a:tc>
                  <a:txBody>
                    <a:bodyPr/>
                    <a:lstStyle/>
                    <a:p>
                      <a:pPr indent="0" lvl="0" marL="0" rtl="0" algn="l">
                        <a:spcBef>
                          <a:spcPts val="0"/>
                        </a:spcBef>
                        <a:spcAft>
                          <a:spcPts val="0"/>
                        </a:spcAft>
                        <a:buNone/>
                      </a:pPr>
                      <a:r>
                        <a:rPr lang="en" sz="1300"/>
                        <a:t>200</a:t>
                      </a:r>
                      <a:endParaRPr sz="1300"/>
                    </a:p>
                  </a:txBody>
                  <a:tcPr marT="91425" marB="91425" marR="91425" marL="91425"/>
                </a:tc>
                <a:tc>
                  <a:txBody>
                    <a:bodyPr/>
                    <a:lstStyle/>
                    <a:p>
                      <a:pPr indent="0" lvl="0" marL="0" rtl="0" algn="l">
                        <a:spcBef>
                          <a:spcPts val="0"/>
                        </a:spcBef>
                        <a:spcAft>
                          <a:spcPts val="0"/>
                        </a:spcAft>
                        <a:buNone/>
                      </a:pPr>
                      <a:r>
                        <a:rPr lang="en" sz="1300"/>
                        <a:t>50GB</a:t>
                      </a:r>
                      <a:endParaRPr sz="13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solidFill>
                            <a:schemeClr val="dk1"/>
                          </a:solidFill>
                        </a:rPr>
                        <a:t>2mb+ few Mb’s of text data and SQL</a:t>
                      </a:r>
                      <a:endParaRPr sz="1300"/>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353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Junk and Resource Management- Aghnya</a:t>
            </a:r>
            <a:endParaRPr/>
          </a:p>
        </p:txBody>
      </p:sp>
      <p:sp>
        <p:nvSpPr>
          <p:cNvPr id="81" name="Google Shape;81;p16"/>
          <p:cNvSpPr txBox="1"/>
          <p:nvPr>
            <p:ph idx="1" type="body"/>
          </p:nvPr>
        </p:nvSpPr>
        <p:spPr>
          <a:xfrm>
            <a:off x="311700" y="92622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Resources like Storage, VM’s, Prediction Key Network, Database, are all managed by companies like Microsoft and Google</a:t>
            </a:r>
            <a:endParaRPr sz="1200"/>
          </a:p>
          <a:p>
            <a:pPr indent="-304800" lvl="0" marL="457200" rtl="0" algn="l">
              <a:spcBef>
                <a:spcPts val="0"/>
              </a:spcBef>
              <a:spcAft>
                <a:spcPts val="0"/>
              </a:spcAft>
              <a:buSzPts val="1200"/>
              <a:buChar char="●"/>
            </a:pPr>
            <a:r>
              <a:rPr lang="en" sz="1200"/>
              <a:t>These resources are auto-scalable, based on the average requirements, thus saving a lot of money</a:t>
            </a:r>
            <a:endParaRPr sz="1200"/>
          </a:p>
          <a:p>
            <a:pPr indent="-304800" lvl="0" marL="457200" rtl="0" algn="l">
              <a:spcBef>
                <a:spcPts val="0"/>
              </a:spcBef>
              <a:spcAft>
                <a:spcPts val="0"/>
              </a:spcAft>
              <a:buSzPts val="1200"/>
              <a:buChar char="●"/>
            </a:pPr>
            <a:r>
              <a:rPr lang="en" sz="1200"/>
              <a:t>They also provide services like Crash Analytics, Performance, Revenue, Usage, etc</a:t>
            </a:r>
            <a:endParaRPr sz="1200"/>
          </a:p>
          <a:p>
            <a:pPr indent="-304800" lvl="0" marL="457200" rtl="0" algn="l">
              <a:spcBef>
                <a:spcPts val="0"/>
              </a:spcBef>
              <a:spcAft>
                <a:spcPts val="0"/>
              </a:spcAft>
              <a:buSzPts val="1200"/>
              <a:buChar char="●"/>
            </a:pPr>
            <a:r>
              <a:rPr lang="en" sz="1200"/>
              <a:t>Triggers, for over-usage, over-revenue, over-api calls, over-storage can also be implemented.</a:t>
            </a:r>
            <a:endParaRPr sz="1200"/>
          </a:p>
          <a:p>
            <a:pPr indent="0" lvl="0" marL="457200" rtl="0" algn="l">
              <a:spcBef>
                <a:spcPts val="1600"/>
              </a:spcBef>
              <a:spcAft>
                <a:spcPts val="1600"/>
              </a:spcAft>
              <a:buNone/>
            </a:pPr>
            <a:r>
              <a:t/>
            </a:r>
            <a:endParaRPr sz="1200"/>
          </a:p>
        </p:txBody>
      </p:sp>
      <p:pic>
        <p:nvPicPr>
          <p:cNvPr id="82" name="Google Shape;82;p16"/>
          <p:cNvPicPr preferRelativeResize="0"/>
          <p:nvPr/>
        </p:nvPicPr>
        <p:blipFill rotWithShape="1">
          <a:blip r:embed="rId3">
            <a:alphaModFix/>
          </a:blip>
          <a:srcRect b="4627" l="1583" r="9480" t="9202"/>
          <a:stretch/>
        </p:blipFill>
        <p:spPr>
          <a:xfrm>
            <a:off x="0" y="2175325"/>
            <a:ext cx="4572000" cy="2968175"/>
          </a:xfrm>
          <a:prstGeom prst="rect">
            <a:avLst/>
          </a:prstGeom>
          <a:noFill/>
          <a:ln>
            <a:noFill/>
          </a:ln>
        </p:spPr>
      </p:pic>
      <p:pic>
        <p:nvPicPr>
          <p:cNvPr id="83" name="Google Shape;83;p16"/>
          <p:cNvPicPr preferRelativeResize="0"/>
          <p:nvPr/>
        </p:nvPicPr>
        <p:blipFill rotWithShape="1">
          <a:blip r:embed="rId4">
            <a:alphaModFix/>
          </a:blip>
          <a:srcRect b="5408" l="0" r="0" t="9011"/>
          <a:stretch/>
        </p:blipFill>
        <p:spPr>
          <a:xfrm>
            <a:off x="4572000" y="2175325"/>
            <a:ext cx="4572000" cy="2968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Junk and Resource Management- Aghnya</a:t>
            </a:r>
            <a:endParaRPr/>
          </a:p>
          <a:p>
            <a:pPr indent="0" lvl="0" marL="0" rtl="0" algn="l">
              <a:spcBef>
                <a:spcPts val="0"/>
              </a:spcBef>
              <a:spcAft>
                <a:spcPts val="0"/>
              </a:spcAft>
              <a:buNone/>
            </a:pPr>
            <a:r>
              <a:t/>
            </a:r>
            <a:endParaRPr/>
          </a:p>
        </p:txBody>
      </p:sp>
      <p:sp>
        <p:nvSpPr>
          <p:cNvPr id="89" name="Google Shape;8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Similarly, if NIC Data centers are used, Such analysis can be done manually and triggers for up and down scaling can be set</a:t>
            </a:r>
            <a:endParaRPr/>
          </a:p>
          <a:p>
            <a:pPr indent="-342900" lvl="0" marL="457200" rtl="0" algn="l">
              <a:spcBef>
                <a:spcPts val="0"/>
              </a:spcBef>
              <a:spcAft>
                <a:spcPts val="0"/>
              </a:spcAft>
              <a:buSzPts val="1800"/>
              <a:buChar char="●"/>
            </a:pPr>
            <a:r>
              <a:rPr lang="en"/>
              <a:t>Local Area Connection, also reduces network lag, if any</a:t>
            </a:r>
            <a:endParaRPr/>
          </a:p>
          <a:p>
            <a:pPr indent="-342900" lvl="0" marL="457200" rtl="0" algn="l">
              <a:spcBef>
                <a:spcPts val="0"/>
              </a:spcBef>
              <a:spcAft>
                <a:spcPts val="0"/>
              </a:spcAft>
              <a:buSzPts val="1800"/>
              <a:buChar char="●"/>
            </a:pPr>
            <a:r>
              <a:rPr lang="en"/>
              <a:t>Models deployed in Data centers are free from any lag/crash activity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Long Term Sustainable Model- Aghnya</a:t>
            </a:r>
            <a:endParaRPr/>
          </a:p>
        </p:txBody>
      </p:sp>
      <p:sp>
        <p:nvSpPr>
          <p:cNvPr id="95" name="Google Shape;95;p18"/>
          <p:cNvSpPr txBox="1"/>
          <p:nvPr>
            <p:ph idx="1" type="body"/>
          </p:nvPr>
        </p:nvSpPr>
        <p:spPr>
          <a:xfrm>
            <a:off x="311700" y="1152475"/>
            <a:ext cx="8520600" cy="3712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Targets Government, NGO’s, Ministries as probable </a:t>
            </a:r>
            <a:r>
              <a:rPr lang="en"/>
              <a:t>Consumers</a:t>
            </a:r>
            <a:endParaRPr/>
          </a:p>
          <a:p>
            <a:pPr indent="-342900" lvl="0" marL="457200" rtl="0" algn="l">
              <a:spcBef>
                <a:spcPts val="0"/>
              </a:spcBef>
              <a:spcAft>
                <a:spcPts val="0"/>
              </a:spcAft>
              <a:buSzPts val="1800"/>
              <a:buChar char="●"/>
            </a:pPr>
            <a:r>
              <a:rPr lang="en"/>
              <a:t> </a:t>
            </a:r>
            <a:r>
              <a:rPr lang="en"/>
              <a:t>GOI, State Government, Ministries, NGO’s, PETA, people for Animals, Volunteers etc. are stakeholders in a way or other</a:t>
            </a:r>
            <a:endParaRPr/>
          </a:p>
          <a:p>
            <a:pPr indent="-342900" lvl="0" marL="457200" rtl="0" algn="l">
              <a:spcBef>
                <a:spcPts val="0"/>
              </a:spcBef>
              <a:spcAft>
                <a:spcPts val="0"/>
              </a:spcAft>
              <a:buSzPts val="1800"/>
              <a:buChar char="●"/>
            </a:pPr>
            <a:r>
              <a:rPr lang="en"/>
              <a:t>Revenue is generated from Consumers, Google Ads can also be used for this purpose</a:t>
            </a:r>
            <a:endParaRPr/>
          </a:p>
          <a:p>
            <a:pPr indent="-342900" lvl="0" marL="457200" rtl="0" algn="l">
              <a:spcBef>
                <a:spcPts val="0"/>
              </a:spcBef>
              <a:spcAft>
                <a:spcPts val="0"/>
              </a:spcAft>
              <a:buSzPts val="1800"/>
              <a:buChar char="●"/>
            </a:pPr>
            <a:r>
              <a:rPr lang="en"/>
              <a:t>Our model included all possible costs and margins, and is very sustainable in that manner</a:t>
            </a:r>
            <a:endParaRPr/>
          </a:p>
          <a:p>
            <a:pPr indent="-342900" lvl="0" marL="457200" rtl="0" algn="l">
              <a:spcBef>
                <a:spcPts val="0"/>
              </a:spcBef>
              <a:spcAft>
                <a:spcPts val="0"/>
              </a:spcAft>
              <a:buSzPts val="1800"/>
              <a:buChar char="●"/>
            </a:pPr>
            <a:r>
              <a:rPr lang="en"/>
              <a:t>Long term partnerships (With cloud providers, Government etc.) are even better, saving a lot of money, and adding a lot of new benefits. </a:t>
            </a:r>
            <a:endParaRPr/>
          </a:p>
          <a:p>
            <a:pPr indent="-342900" lvl="0" marL="457200" rtl="0" algn="l">
              <a:spcBef>
                <a:spcPts val="0"/>
              </a:spcBef>
              <a:spcAft>
                <a:spcPts val="0"/>
              </a:spcAft>
              <a:buSzPts val="1800"/>
              <a:buChar char="●"/>
            </a:pPr>
            <a:r>
              <a:rPr lang="en"/>
              <a:t>As Aghnya grows, it can be expanded in Dimension of Wildlife, Security etc. and can be integrated with IoT nodes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2214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Aghnya in next 5 years</a:t>
            </a:r>
            <a:endParaRPr/>
          </a:p>
        </p:txBody>
      </p:sp>
      <p:sp>
        <p:nvSpPr>
          <p:cNvPr id="101" name="Google Shape;101;p19"/>
          <p:cNvSpPr txBox="1"/>
          <p:nvPr>
            <p:ph idx="1" type="body"/>
          </p:nvPr>
        </p:nvSpPr>
        <p:spPr>
          <a:xfrm>
            <a:off x="311700" y="7941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Starting from Goa, Aghnya app can be implemented in the entire country </a:t>
            </a:r>
            <a:endParaRPr/>
          </a:p>
          <a:p>
            <a:pPr indent="-342900" lvl="0" marL="457200" rtl="0" algn="l">
              <a:spcBef>
                <a:spcPts val="0"/>
              </a:spcBef>
              <a:spcAft>
                <a:spcPts val="0"/>
              </a:spcAft>
              <a:buSzPts val="1800"/>
              <a:buChar char="●"/>
            </a:pPr>
            <a:r>
              <a:rPr lang="en"/>
              <a:t>As India is advancing towards Digital India and More and More data is being generated, Data Centers of Government bodies like NIC are opening up pan India </a:t>
            </a:r>
            <a:endParaRPr/>
          </a:p>
          <a:p>
            <a:pPr indent="-342900" lvl="0" marL="457200" rtl="0" algn="l">
              <a:spcBef>
                <a:spcPts val="0"/>
              </a:spcBef>
              <a:spcAft>
                <a:spcPts val="0"/>
              </a:spcAft>
              <a:buSzPts val="1800"/>
              <a:buChar char="●"/>
            </a:pPr>
            <a:r>
              <a:rPr lang="en"/>
              <a:t>Aghnya can be expanded to Ministries like Forestry, Wildlife etc.</a:t>
            </a:r>
            <a:endParaRPr/>
          </a:p>
          <a:p>
            <a:pPr indent="-342900" lvl="0" marL="457200" rtl="0" algn="l">
              <a:spcBef>
                <a:spcPts val="0"/>
              </a:spcBef>
              <a:spcAft>
                <a:spcPts val="0"/>
              </a:spcAft>
              <a:buSzPts val="1800"/>
              <a:buChar char="●"/>
            </a:pPr>
            <a:r>
              <a:rPr lang="en"/>
              <a:t>Aghnya can be retrained to detect various other animals, that need attention like Dogs, Monkeys, Elephants, </a:t>
            </a:r>
            <a:r>
              <a:rPr lang="en"/>
              <a:t>Blue Bull</a:t>
            </a:r>
            <a:r>
              <a:rPr lang="en"/>
              <a:t> (Nilgai) etc.</a:t>
            </a:r>
            <a:endParaRPr/>
          </a:p>
          <a:p>
            <a:pPr indent="-342900" lvl="0" marL="457200" rtl="0" algn="l">
              <a:spcBef>
                <a:spcPts val="0"/>
              </a:spcBef>
              <a:spcAft>
                <a:spcPts val="0"/>
              </a:spcAft>
              <a:buSzPts val="1800"/>
              <a:buChar char="●"/>
            </a:pPr>
            <a:r>
              <a:rPr lang="en"/>
              <a:t>With more and more Users and Data, and with the expansion of project, We would be able to prepare much more precise models, so precise, that they can no only detect normal animals, but can detect animals in danger/ emergency, Classify Animals by their breed. </a:t>
            </a:r>
            <a:endParaRPr/>
          </a:p>
          <a:p>
            <a:pPr indent="-342900" lvl="0" marL="457200" rtl="0" algn="l">
              <a:spcBef>
                <a:spcPts val="0"/>
              </a:spcBef>
              <a:spcAft>
                <a:spcPts val="0"/>
              </a:spcAft>
              <a:buSzPts val="1800"/>
              <a:buChar char="●"/>
            </a:pPr>
            <a:r>
              <a:rPr lang="en"/>
              <a:t>With data, we can also predict the possibility of finding a particular animal on a particular day at some location</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21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Aghnya as a </a:t>
            </a:r>
            <a:r>
              <a:rPr lang="en"/>
              <a:t>Career</a:t>
            </a:r>
            <a:r>
              <a:rPr lang="en"/>
              <a:t> option</a:t>
            </a:r>
            <a:endParaRPr/>
          </a:p>
        </p:txBody>
      </p:sp>
      <p:sp>
        <p:nvSpPr>
          <p:cNvPr id="107" name="Google Shape;107;p20"/>
          <p:cNvSpPr txBox="1"/>
          <p:nvPr>
            <p:ph idx="1" type="body"/>
          </p:nvPr>
        </p:nvSpPr>
        <p:spPr>
          <a:xfrm>
            <a:off x="311700" y="783925"/>
            <a:ext cx="8520600" cy="4359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If given a chance by GOI, We would like to pursue Aghnya as a </a:t>
            </a:r>
            <a:r>
              <a:rPr lang="en"/>
              <a:t>Career</a:t>
            </a:r>
            <a:r>
              <a:rPr lang="en"/>
              <a:t> option, we would love to work more on betterment of Aghnya Project, while keeping in mind the Cost, </a:t>
            </a:r>
            <a:r>
              <a:rPr lang="en"/>
              <a:t>Benefits</a:t>
            </a:r>
            <a:r>
              <a:rPr lang="en"/>
              <a:t> for Employees and Partners and Health of Animals.</a:t>
            </a:r>
            <a:endParaRPr/>
          </a:p>
          <a:p>
            <a:pPr indent="-342900" lvl="0" marL="457200" rtl="0" algn="l">
              <a:spcBef>
                <a:spcPts val="0"/>
              </a:spcBef>
              <a:spcAft>
                <a:spcPts val="0"/>
              </a:spcAft>
              <a:buSzPts val="1800"/>
              <a:buAutoNum type="arabicPeriod"/>
            </a:pPr>
            <a:r>
              <a:rPr lang="en"/>
              <a:t>In Partnership with GOI, State Government, Ministries, NGO’s, PETA, people for Animals, Volunteers etc. Innocent Animals can be saved from </a:t>
            </a:r>
            <a:r>
              <a:rPr lang="en"/>
              <a:t>undeserved</a:t>
            </a:r>
            <a:r>
              <a:rPr lang="en"/>
              <a:t> treatment. All the above mentioned are potential stakeholder in Aghnya in a form or other</a:t>
            </a:r>
            <a:endParaRPr/>
          </a:p>
          <a:p>
            <a:pPr indent="-342900" lvl="0" marL="457200" rtl="0" algn="l">
              <a:spcBef>
                <a:spcPts val="0"/>
              </a:spcBef>
              <a:spcAft>
                <a:spcPts val="0"/>
              </a:spcAft>
              <a:buSzPts val="1800"/>
              <a:buAutoNum type="arabicPeriod"/>
            </a:pPr>
            <a:r>
              <a:rPr lang="en"/>
              <a:t>As we grow, we would try to solve the following problems too:-</a:t>
            </a:r>
            <a:endParaRPr/>
          </a:p>
          <a:p>
            <a:pPr indent="-317500" lvl="1" marL="914400" rtl="0" algn="l">
              <a:spcBef>
                <a:spcPts val="0"/>
              </a:spcBef>
              <a:spcAft>
                <a:spcPts val="0"/>
              </a:spcAft>
              <a:buSzPts val="1400"/>
              <a:buAutoNum type="alphaLcPeriod"/>
            </a:pPr>
            <a:r>
              <a:rPr b="1" lang="en"/>
              <a:t>Wildlife</a:t>
            </a:r>
            <a:r>
              <a:rPr lang="en"/>
              <a:t>:- Keep an eye on </a:t>
            </a:r>
            <a:r>
              <a:rPr lang="en"/>
              <a:t>Endangered</a:t>
            </a:r>
            <a:r>
              <a:rPr lang="en"/>
              <a:t> and other vital species with 0 Human Interaction</a:t>
            </a:r>
            <a:endParaRPr/>
          </a:p>
          <a:p>
            <a:pPr indent="-317500" lvl="1" marL="914400" rtl="0" algn="l">
              <a:spcBef>
                <a:spcPts val="0"/>
              </a:spcBef>
              <a:spcAft>
                <a:spcPts val="0"/>
              </a:spcAft>
              <a:buSzPts val="1400"/>
              <a:buAutoNum type="alphaLcPeriod"/>
            </a:pPr>
            <a:r>
              <a:rPr b="1" lang="en"/>
              <a:t>Forestry</a:t>
            </a:r>
            <a:r>
              <a:rPr lang="en"/>
              <a:t>:- Keep an eye on Poaching, Wrong hunting practices etc</a:t>
            </a:r>
            <a:endParaRPr/>
          </a:p>
          <a:p>
            <a:pPr indent="-317500" lvl="1" marL="914400" rtl="0" algn="l">
              <a:spcBef>
                <a:spcPts val="0"/>
              </a:spcBef>
              <a:spcAft>
                <a:spcPts val="0"/>
              </a:spcAft>
              <a:buSzPts val="1400"/>
              <a:buAutoNum type="alphaLcPeriod"/>
            </a:pPr>
            <a:r>
              <a:rPr b="1" lang="en"/>
              <a:t>Military</a:t>
            </a:r>
            <a:r>
              <a:rPr lang="en"/>
              <a:t>:- Efforts to reduce illegal Smuggling of Animals across borders</a:t>
            </a:r>
            <a:endParaRPr/>
          </a:p>
          <a:p>
            <a:pPr indent="-317500" lvl="1" marL="914400" rtl="0" algn="l">
              <a:spcBef>
                <a:spcPts val="0"/>
              </a:spcBef>
              <a:spcAft>
                <a:spcPts val="0"/>
              </a:spcAft>
              <a:buSzPts val="1400"/>
              <a:buAutoNum type="alphaLcPeriod"/>
            </a:pPr>
            <a:r>
              <a:rPr b="1" lang="en"/>
              <a:t>Agriculture</a:t>
            </a:r>
            <a:r>
              <a:rPr lang="en"/>
              <a:t>:- Keep an Eye on Animals near large fields, that can be a danger for crops</a:t>
            </a:r>
            <a:endParaRPr/>
          </a:p>
          <a:p>
            <a:pPr indent="-317500" lvl="1" marL="914400" rtl="0" algn="l">
              <a:spcBef>
                <a:spcPts val="0"/>
              </a:spcBef>
              <a:spcAft>
                <a:spcPts val="0"/>
              </a:spcAft>
              <a:buSzPts val="1400"/>
              <a:buAutoNum type="alphaLcPeriod"/>
            </a:pPr>
            <a:r>
              <a:rPr b="1" lang="en"/>
              <a:t>Accident Prevention</a:t>
            </a:r>
            <a:r>
              <a:rPr lang="en"/>
              <a:t>:- </a:t>
            </a:r>
            <a:r>
              <a:rPr lang="en"/>
              <a:t>Predicting</a:t>
            </a:r>
            <a:r>
              <a:rPr lang="en"/>
              <a:t> the probability of presence of an animal on road</a:t>
            </a:r>
            <a:endParaRPr/>
          </a:p>
          <a:p>
            <a:pPr indent="0" lvl="0" marL="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4" name="Google Shape;114;p2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